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Montserrat Medium"/>
      <p:regular r:id="rId19"/>
      <p:bold r:id="rId20"/>
      <p:italic r:id="rId21"/>
      <p:boldItalic r:id="rId22"/>
    </p:embeddedFont>
    <p:embeddedFont>
      <p:font typeface="Montserrat ExtraBold"/>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C4B5C7-CFAC-49D8-A69C-5D0F5DCC64D2}">
  <a:tblStyle styleId="{1EC4B5C7-CFAC-49D8-A69C-5D0F5DCC64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MontserratMedium-bold.fntdata"/><Relationship Id="rId22" Type="http://schemas.openxmlformats.org/officeDocument/2006/relationships/font" Target="fonts/MontserratMedium-boldItalic.fntdata"/><Relationship Id="rId21" Type="http://schemas.openxmlformats.org/officeDocument/2006/relationships/font" Target="fonts/MontserratMedium-italic.fntdata"/><Relationship Id="rId24" Type="http://schemas.openxmlformats.org/officeDocument/2006/relationships/font" Target="fonts/MontserratExtraBold-boldItalic.fntdata"/><Relationship Id="rId23" Type="http://schemas.openxmlformats.org/officeDocument/2006/relationships/font" Target="fonts/MontserratExtra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19" Type="http://schemas.openxmlformats.org/officeDocument/2006/relationships/font" Target="fonts/MontserratMedium-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9a638b1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9a638b1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9a638b15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9a638b15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9a638b15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9a638b15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9a638b15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9a638b15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8780bd8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8780bd8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9a638b15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9a638b15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sciencedirect.com/science/article/pii/S187705091632587X" TargetMode="External"/><Relationship Id="rId4" Type="http://schemas.openxmlformats.org/officeDocument/2006/relationships/hyperlink" Target="https://www.researchgate.net/publication/319535615_Medical_Image_Analysis_using_Convolutional_Neural_Networks_A_Review" TargetMode="External"/><Relationship Id="rId5" Type="http://schemas.openxmlformats.org/officeDocument/2006/relationships/hyperlink" Target="https://link.springer.com/article/10.1007/s10916-018-1088-1" TargetMode="External"/><Relationship Id="rId6" Type="http://schemas.openxmlformats.org/officeDocument/2006/relationships/hyperlink" Target="https://www.kaggle.com/datasets/aryashah2k/breast-ultrasound-images-datase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044200" y="860875"/>
            <a:ext cx="5982600" cy="9918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600">
                <a:latin typeface="Arial"/>
                <a:ea typeface="Arial"/>
                <a:cs typeface="Arial"/>
                <a:sym typeface="Arial"/>
              </a:rPr>
              <a:t>Medical Image Analysis using Convolutional Neural Networks</a:t>
            </a:r>
            <a:endParaRPr sz="2600">
              <a:latin typeface="Arial"/>
              <a:ea typeface="Arial"/>
              <a:cs typeface="Arial"/>
              <a:sym typeface="Arial"/>
            </a:endParaRPr>
          </a:p>
        </p:txBody>
      </p:sp>
      <p:sp>
        <p:nvSpPr>
          <p:cNvPr id="159" name="Google Shape;159;p36"/>
          <p:cNvSpPr txBox="1"/>
          <p:nvPr>
            <p:ph idx="1" type="subTitle"/>
          </p:nvPr>
        </p:nvSpPr>
        <p:spPr>
          <a:xfrm>
            <a:off x="1924325" y="2549525"/>
            <a:ext cx="50556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2100"/>
              <a:t> Group 12</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a:t>
            </a:r>
            <a:endParaRPr/>
          </a:p>
        </p:txBody>
      </p:sp>
      <p:cxnSp>
        <p:nvCxnSpPr>
          <p:cNvPr id="165" name="Google Shape;165;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aphicFrame>
        <p:nvGraphicFramePr>
          <p:cNvPr id="166" name="Google Shape;166;p37"/>
          <p:cNvGraphicFramePr/>
          <p:nvPr/>
        </p:nvGraphicFramePr>
        <p:xfrm>
          <a:off x="952500" y="1809750"/>
          <a:ext cx="3000000" cy="3000000"/>
        </p:xfrm>
        <a:graphic>
          <a:graphicData uri="http://schemas.openxmlformats.org/drawingml/2006/table">
            <a:tbl>
              <a:tblPr>
                <a:noFill/>
                <a:tableStyleId>{1EC4B5C7-CFAC-49D8-A69C-5D0F5DCC64D2}</a:tableStyleId>
              </a:tblPr>
              <a:tblGrid>
                <a:gridCol w="3619500"/>
                <a:gridCol w="3619500"/>
              </a:tblGrid>
              <a:tr h="381000">
                <a:tc>
                  <a:txBody>
                    <a:bodyPr/>
                    <a:lstStyle/>
                    <a:p>
                      <a:pPr indent="0" lvl="0" marL="0" rtl="0" algn="l">
                        <a:spcBef>
                          <a:spcPts val="0"/>
                        </a:spcBef>
                        <a:spcAft>
                          <a:spcPts val="0"/>
                        </a:spcAft>
                        <a:buNone/>
                      </a:pPr>
                      <a:r>
                        <a:rPr b="1" lang="en" sz="1900">
                          <a:solidFill>
                            <a:schemeClr val="lt1"/>
                          </a:solidFill>
                        </a:rPr>
                        <a:t>                        </a:t>
                      </a:r>
                      <a:r>
                        <a:rPr b="1" lang="en" sz="2100">
                          <a:solidFill>
                            <a:schemeClr val="lt1"/>
                          </a:solidFill>
                        </a:rPr>
                        <a:t>Names</a:t>
                      </a:r>
                      <a:endParaRPr b="1" sz="2100">
                        <a:solidFill>
                          <a:schemeClr val="lt1"/>
                        </a:solidFill>
                      </a:endParaRPr>
                    </a:p>
                  </a:txBody>
                  <a:tcPr marT="91425" marB="91425" marR="91425" marL="91425"/>
                </a:tc>
                <a:tc>
                  <a:txBody>
                    <a:bodyPr/>
                    <a:lstStyle/>
                    <a:p>
                      <a:pPr indent="0" lvl="0" marL="0" rtl="0" algn="l">
                        <a:spcBef>
                          <a:spcPts val="0"/>
                        </a:spcBef>
                        <a:spcAft>
                          <a:spcPts val="0"/>
                        </a:spcAft>
                        <a:buNone/>
                      </a:pPr>
                      <a:r>
                        <a:rPr lang="en" sz="1900">
                          <a:solidFill>
                            <a:schemeClr val="lt1"/>
                          </a:solidFill>
                        </a:rPr>
                        <a:t>        </a:t>
                      </a:r>
                      <a:r>
                        <a:rPr b="1" lang="en" sz="1900">
                          <a:solidFill>
                            <a:schemeClr val="lt1"/>
                          </a:solidFill>
                        </a:rPr>
                        <a:t>   </a:t>
                      </a:r>
                      <a:r>
                        <a:rPr b="1" lang="en" sz="2100">
                          <a:solidFill>
                            <a:schemeClr val="lt1"/>
                          </a:solidFill>
                        </a:rPr>
                        <a:t>    Roll No</a:t>
                      </a:r>
                      <a:endParaRPr b="1" sz="21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sz="1900">
                          <a:solidFill>
                            <a:schemeClr val="lt1"/>
                          </a:solidFill>
                        </a:rPr>
                        <a:t>Kiran Khanna</a:t>
                      </a:r>
                      <a:endParaRPr sz="1900">
                        <a:solidFill>
                          <a:schemeClr val="lt1"/>
                        </a:solidFill>
                      </a:endParaRPr>
                    </a:p>
                  </a:txBody>
                  <a:tcPr marT="91425" marB="91425" marR="91425" marL="91425"/>
                </a:tc>
                <a:tc>
                  <a:txBody>
                    <a:bodyPr/>
                    <a:lstStyle/>
                    <a:p>
                      <a:pPr indent="0" lvl="0" marL="0" rtl="0" algn="l">
                        <a:spcBef>
                          <a:spcPts val="0"/>
                        </a:spcBef>
                        <a:spcAft>
                          <a:spcPts val="0"/>
                        </a:spcAft>
                        <a:buNone/>
                      </a:pPr>
                      <a:r>
                        <a:rPr lang="en" sz="1900">
                          <a:solidFill>
                            <a:schemeClr val="lt1"/>
                          </a:solidFill>
                        </a:rPr>
                        <a:t>AM.EN.U4AIE19037</a:t>
                      </a:r>
                      <a:endParaRPr sz="19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sz="1900">
                          <a:solidFill>
                            <a:schemeClr val="lt1"/>
                          </a:solidFill>
                        </a:rPr>
                        <a:t>Chaitanya Kapoor</a:t>
                      </a:r>
                      <a:endParaRPr sz="1900">
                        <a:solidFill>
                          <a:schemeClr val="lt1"/>
                        </a:solidFill>
                      </a:endParaRPr>
                    </a:p>
                  </a:txBody>
                  <a:tcPr marT="91425" marB="91425" marR="91425" marL="91425"/>
                </a:tc>
                <a:tc>
                  <a:txBody>
                    <a:bodyPr/>
                    <a:lstStyle/>
                    <a:p>
                      <a:pPr indent="0" lvl="0" marL="0" rtl="0" algn="l">
                        <a:spcBef>
                          <a:spcPts val="0"/>
                        </a:spcBef>
                        <a:spcAft>
                          <a:spcPts val="0"/>
                        </a:spcAft>
                        <a:buNone/>
                      </a:pPr>
                      <a:r>
                        <a:rPr lang="en" sz="1900">
                          <a:solidFill>
                            <a:schemeClr val="lt1"/>
                          </a:solidFill>
                        </a:rPr>
                        <a:t>AM.EN.U4AIE19022</a:t>
                      </a:r>
                      <a:endParaRPr sz="19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sz="1900">
                          <a:solidFill>
                            <a:schemeClr val="lt1"/>
                          </a:solidFill>
                        </a:rPr>
                        <a:t>Dishith Reddy </a:t>
                      </a:r>
                      <a:endParaRPr sz="1900">
                        <a:solidFill>
                          <a:schemeClr val="lt1"/>
                        </a:solidFill>
                      </a:endParaRPr>
                    </a:p>
                  </a:txBody>
                  <a:tcPr marT="91425" marB="91425" marR="91425" marL="91425"/>
                </a:tc>
                <a:tc>
                  <a:txBody>
                    <a:bodyPr/>
                    <a:lstStyle/>
                    <a:p>
                      <a:pPr indent="0" lvl="0" marL="0" rtl="0" algn="l">
                        <a:spcBef>
                          <a:spcPts val="0"/>
                        </a:spcBef>
                        <a:spcAft>
                          <a:spcPts val="0"/>
                        </a:spcAft>
                        <a:buNone/>
                      </a:pPr>
                      <a:r>
                        <a:rPr lang="en" sz="1900">
                          <a:solidFill>
                            <a:schemeClr val="lt1"/>
                          </a:solidFill>
                        </a:rPr>
                        <a:t>AM.EN.U4AIE19041</a:t>
                      </a:r>
                      <a:endParaRPr sz="1900">
                        <a:solidFill>
                          <a:schemeClr val="lt1"/>
                        </a:solidFill>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solidFill>
                <a:schemeClr val="accent1"/>
              </a:solidFill>
            </a:endParaRPr>
          </a:p>
        </p:txBody>
      </p:sp>
      <p:sp>
        <p:nvSpPr>
          <p:cNvPr id="172" name="Google Shape;172;p38"/>
          <p:cNvSpPr txBox="1"/>
          <p:nvPr>
            <p:ph idx="1" type="body"/>
          </p:nvPr>
        </p:nvSpPr>
        <p:spPr>
          <a:xfrm>
            <a:off x="359600" y="1659275"/>
            <a:ext cx="61677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Medical imaging includes those processes that provide visual information of the human body. The purpose of medical imaging is to aid radiologists and clinicians to make the diagnostic and treatment process more efficient. Medical imaging is a predominant part of diagnosis and treatment of diseases and represents different imaging modalities.These include X-ray, computed tomography (CT), magnetic resonance imaging (MRI), positron emission tomography (PET), and ultrasound to name a few as well as hybrid modalities.Medical imaging is an essential aid in modern healthcare systems.</a:t>
            </a:r>
            <a:endParaRPr sz="1500">
              <a:latin typeface="Arial"/>
              <a:ea typeface="Arial"/>
              <a:cs typeface="Arial"/>
              <a:sym typeface="Arial"/>
            </a:endParaRPr>
          </a:p>
          <a:p>
            <a:pPr indent="0" lvl="0" marL="0" rtl="0" algn="l">
              <a:spcBef>
                <a:spcPts val="1600"/>
              </a:spcBef>
              <a:spcAft>
                <a:spcPts val="1600"/>
              </a:spcAft>
              <a:buNone/>
            </a:pPr>
            <a:r>
              <a:t/>
            </a:r>
            <a:endParaRPr sz="2400">
              <a:latin typeface="Arial"/>
              <a:ea typeface="Arial"/>
              <a:cs typeface="Arial"/>
              <a:sym typeface="Arial"/>
            </a:endParaRPr>
          </a:p>
        </p:txBody>
      </p:sp>
      <p:cxnSp>
        <p:nvCxnSpPr>
          <p:cNvPr id="173" name="Google Shape;173;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t>
            </a:r>
            <a:r>
              <a:rPr lang="en"/>
              <a:t>  Problem Statement</a:t>
            </a:r>
            <a:endParaRPr>
              <a:solidFill>
                <a:schemeClr val="accent1"/>
              </a:solidFill>
            </a:endParaRPr>
          </a:p>
        </p:txBody>
      </p:sp>
      <p:sp>
        <p:nvSpPr>
          <p:cNvPr id="179" name="Google Shape;179;p39"/>
          <p:cNvSpPr txBox="1"/>
          <p:nvPr>
            <p:ph idx="1" type="body"/>
          </p:nvPr>
        </p:nvSpPr>
        <p:spPr>
          <a:xfrm>
            <a:off x="359600" y="1659275"/>
            <a:ext cx="61677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Arial"/>
                <a:ea typeface="Arial"/>
                <a:cs typeface="Arial"/>
                <a:sym typeface="Arial"/>
              </a:rPr>
              <a:t>The goal is to extract information in a way that is both effective and efficient for better clinical diagnosis.Deep convolutional networks are actively used for the purpose of medical image analysis.</a:t>
            </a:r>
            <a:endParaRPr sz="1600"/>
          </a:p>
        </p:txBody>
      </p:sp>
      <p:cxnSp>
        <p:nvCxnSpPr>
          <p:cNvPr id="180" name="Google Shape;180;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Literature review</a:t>
            </a:r>
            <a:endParaRPr>
              <a:solidFill>
                <a:schemeClr val="accent1"/>
              </a:solidFill>
            </a:endParaRPr>
          </a:p>
        </p:txBody>
      </p:sp>
      <p:sp>
        <p:nvSpPr>
          <p:cNvPr id="186" name="Google Shape;186;p40"/>
          <p:cNvSpPr txBox="1"/>
          <p:nvPr>
            <p:ph idx="1" type="body"/>
          </p:nvPr>
        </p:nvSpPr>
        <p:spPr>
          <a:xfrm>
            <a:off x="108975" y="1659275"/>
            <a:ext cx="72030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The purpose of this paper is to provide a review of MRI-based brain tumor segmentation methods. Recently, automatic segmentation using deep learning methods proved popular since these methods achieve the state-of-the-art results and can address this problem better than other methods. </a:t>
            </a:r>
            <a:endParaRPr sz="1500">
              <a:latin typeface="Arial"/>
              <a:ea typeface="Arial"/>
              <a:cs typeface="Arial"/>
              <a:sym typeface="Arial"/>
            </a:endParaRPr>
          </a:p>
          <a:p>
            <a:pPr indent="0" lvl="0" marL="0" rtl="0" algn="l">
              <a:lnSpc>
                <a:spcPct val="153418"/>
              </a:lnSpc>
              <a:spcBef>
                <a:spcPts val="1600"/>
              </a:spcBef>
              <a:spcAft>
                <a:spcPts val="0"/>
              </a:spcAft>
              <a:buNone/>
            </a:pPr>
            <a:r>
              <a:rPr lang="en" sz="1500">
                <a:latin typeface="Arial"/>
                <a:ea typeface="Arial"/>
                <a:cs typeface="Arial"/>
                <a:sym typeface="Arial"/>
              </a:rPr>
              <a:t>The recent advances in the field of biomedical engineering have made medical image analysis one of the top research and development area. One of the reasons for this advancement is the application of machine learning techniques for the analysis of medical images.</a:t>
            </a:r>
            <a:endParaRPr sz="1500">
              <a:latin typeface="Arial"/>
              <a:ea typeface="Arial"/>
              <a:cs typeface="Arial"/>
              <a:sym typeface="Arial"/>
            </a:endParaRPr>
          </a:p>
          <a:p>
            <a:pPr indent="0" lvl="0" marL="0" rtl="0" algn="l">
              <a:spcBef>
                <a:spcPts val="0"/>
              </a:spcBef>
              <a:spcAft>
                <a:spcPts val="1600"/>
              </a:spcAft>
              <a:buNone/>
            </a:pPr>
            <a:r>
              <a:t/>
            </a:r>
            <a:endParaRPr sz="1500">
              <a:latin typeface="Arial"/>
              <a:ea typeface="Arial"/>
              <a:cs typeface="Arial"/>
              <a:sym typeface="Arial"/>
            </a:endParaRPr>
          </a:p>
        </p:txBody>
      </p:sp>
      <p:cxnSp>
        <p:nvCxnSpPr>
          <p:cNvPr id="187" name="Google Shape;187;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Methods</a:t>
            </a:r>
            <a:endParaRPr>
              <a:solidFill>
                <a:schemeClr val="accent1"/>
              </a:solidFill>
            </a:endParaRPr>
          </a:p>
        </p:txBody>
      </p:sp>
      <p:cxnSp>
        <p:nvCxnSpPr>
          <p:cNvPr id="193" name="Google Shape;193;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4" name="Google Shape;194;p41"/>
          <p:cNvSpPr/>
          <p:nvPr/>
        </p:nvSpPr>
        <p:spPr>
          <a:xfrm>
            <a:off x="3716550" y="1688925"/>
            <a:ext cx="1710900" cy="1046100"/>
          </a:xfrm>
          <a:prstGeom prst="rect">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lt1"/>
                </a:solidFill>
              </a:rPr>
              <a:t>Image Segmentation</a:t>
            </a:r>
            <a:endParaRPr b="1" sz="1700">
              <a:solidFill>
                <a:schemeClr val="lt1"/>
              </a:solidFill>
            </a:endParaRPr>
          </a:p>
        </p:txBody>
      </p:sp>
      <p:sp>
        <p:nvSpPr>
          <p:cNvPr id="195" name="Google Shape;195;p41"/>
          <p:cNvSpPr/>
          <p:nvPr/>
        </p:nvSpPr>
        <p:spPr>
          <a:xfrm>
            <a:off x="3455600" y="3574250"/>
            <a:ext cx="1710900" cy="1046100"/>
          </a:xfrm>
          <a:prstGeom prst="rect">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lt1"/>
                </a:solidFill>
              </a:rPr>
              <a:t>Feature Extraction and Image classification</a:t>
            </a:r>
            <a:endParaRPr b="1" sz="1700">
              <a:solidFill>
                <a:schemeClr val="lt1"/>
              </a:solidFill>
            </a:endParaRPr>
          </a:p>
        </p:txBody>
      </p:sp>
      <p:sp>
        <p:nvSpPr>
          <p:cNvPr id="196" name="Google Shape;196;p41"/>
          <p:cNvSpPr/>
          <p:nvPr/>
        </p:nvSpPr>
        <p:spPr>
          <a:xfrm>
            <a:off x="1297925" y="1688925"/>
            <a:ext cx="1710900" cy="10461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lt1"/>
                </a:solidFill>
              </a:rPr>
              <a:t>Image Preprocessing</a:t>
            </a:r>
            <a:endParaRPr b="1" sz="1700">
              <a:solidFill>
                <a:schemeClr val="lt1"/>
              </a:solidFill>
            </a:endParaRPr>
          </a:p>
        </p:txBody>
      </p:sp>
      <p:cxnSp>
        <p:nvCxnSpPr>
          <p:cNvPr id="197" name="Google Shape;197;p41"/>
          <p:cNvCxnSpPr>
            <a:endCxn id="196" idx="1"/>
          </p:cNvCxnSpPr>
          <p:nvPr/>
        </p:nvCxnSpPr>
        <p:spPr>
          <a:xfrm>
            <a:off x="250625" y="2211975"/>
            <a:ext cx="1047300" cy="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41"/>
          <p:cNvCxnSpPr>
            <a:stCxn id="196" idx="3"/>
            <a:endCxn id="194" idx="1"/>
          </p:cNvCxnSpPr>
          <p:nvPr/>
        </p:nvCxnSpPr>
        <p:spPr>
          <a:xfrm>
            <a:off x="3008825" y="2211975"/>
            <a:ext cx="707700" cy="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41"/>
          <p:cNvCxnSpPr>
            <a:stCxn id="194" idx="3"/>
          </p:cNvCxnSpPr>
          <p:nvPr/>
        </p:nvCxnSpPr>
        <p:spPr>
          <a:xfrm flipH="1" rot="10800000">
            <a:off x="5427450" y="2190375"/>
            <a:ext cx="838500" cy="21600"/>
          </a:xfrm>
          <a:prstGeom prst="straightConnector1">
            <a:avLst/>
          </a:prstGeom>
          <a:noFill/>
          <a:ln cap="flat" cmpd="sng" w="9525">
            <a:solidFill>
              <a:schemeClr val="dk2"/>
            </a:solidFill>
            <a:prstDash val="solid"/>
            <a:round/>
            <a:headEnd len="med" w="med" type="none"/>
            <a:tailEnd len="med" w="med" type="triangle"/>
          </a:ln>
        </p:spPr>
      </p:cxnSp>
      <p:cxnSp>
        <p:nvCxnSpPr>
          <p:cNvPr id="200" name="Google Shape;200;p41"/>
          <p:cNvCxnSpPr>
            <a:stCxn id="194" idx="2"/>
            <a:endCxn id="195" idx="0"/>
          </p:cNvCxnSpPr>
          <p:nvPr/>
        </p:nvCxnSpPr>
        <p:spPr>
          <a:xfrm flipH="1">
            <a:off x="4311000" y="2735025"/>
            <a:ext cx="261000" cy="8391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41"/>
          <p:cNvCxnSpPr>
            <a:stCxn id="196" idx="2"/>
            <a:endCxn id="195" idx="1"/>
          </p:cNvCxnSpPr>
          <p:nvPr/>
        </p:nvCxnSpPr>
        <p:spPr>
          <a:xfrm>
            <a:off x="2153375" y="2735025"/>
            <a:ext cx="1302300" cy="13623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41"/>
          <p:cNvCxnSpPr>
            <a:stCxn id="195" idx="3"/>
          </p:cNvCxnSpPr>
          <p:nvPr/>
        </p:nvCxnSpPr>
        <p:spPr>
          <a:xfrm>
            <a:off x="5166500" y="4097300"/>
            <a:ext cx="957900" cy="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41"/>
          <p:cNvSpPr txBox="1"/>
          <p:nvPr/>
        </p:nvSpPr>
        <p:spPr>
          <a:xfrm>
            <a:off x="68300" y="1417425"/>
            <a:ext cx="114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Montserrat"/>
                <a:ea typeface="Montserrat"/>
                <a:cs typeface="Montserrat"/>
                <a:sym typeface="Montserrat"/>
              </a:rPr>
              <a:t>Input Image</a:t>
            </a:r>
            <a:endParaRPr sz="1600">
              <a:solidFill>
                <a:schemeClr val="lt1"/>
              </a:solidFill>
              <a:latin typeface="Montserrat"/>
              <a:ea typeface="Montserrat"/>
              <a:cs typeface="Montserrat"/>
              <a:sym typeface="Montserrat"/>
            </a:endParaRPr>
          </a:p>
        </p:txBody>
      </p:sp>
      <p:sp>
        <p:nvSpPr>
          <p:cNvPr id="204" name="Google Shape;204;p41"/>
          <p:cNvSpPr txBox="1"/>
          <p:nvPr/>
        </p:nvSpPr>
        <p:spPr>
          <a:xfrm>
            <a:off x="5567800" y="1310150"/>
            <a:ext cx="1918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Montserrat"/>
                <a:ea typeface="Montserrat"/>
                <a:cs typeface="Montserrat"/>
                <a:sym typeface="Montserrat"/>
              </a:rPr>
              <a:t>Image Segmented</a:t>
            </a:r>
            <a:endParaRPr sz="1600">
              <a:solidFill>
                <a:schemeClr val="lt1"/>
              </a:solidFill>
              <a:latin typeface="Montserrat"/>
              <a:ea typeface="Montserrat"/>
              <a:cs typeface="Montserrat"/>
              <a:sym typeface="Montserrat"/>
            </a:endParaRPr>
          </a:p>
        </p:txBody>
      </p:sp>
      <p:sp>
        <p:nvSpPr>
          <p:cNvPr id="205" name="Google Shape;205;p41"/>
          <p:cNvSpPr txBox="1"/>
          <p:nvPr/>
        </p:nvSpPr>
        <p:spPr>
          <a:xfrm>
            <a:off x="4435575" y="2816075"/>
            <a:ext cx="1918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Montserrat"/>
                <a:ea typeface="Montserrat"/>
                <a:cs typeface="Montserrat"/>
                <a:sym typeface="Montserrat"/>
              </a:rPr>
              <a:t>Image Segmented</a:t>
            </a:r>
            <a:endParaRPr sz="1600">
              <a:solidFill>
                <a:schemeClr val="lt1"/>
              </a:solidFill>
              <a:latin typeface="Montserrat"/>
              <a:ea typeface="Montserrat"/>
              <a:cs typeface="Montserrat"/>
              <a:sym typeface="Montserrat"/>
            </a:endParaRPr>
          </a:p>
        </p:txBody>
      </p:sp>
      <p:sp>
        <p:nvSpPr>
          <p:cNvPr id="206" name="Google Shape;206;p41"/>
          <p:cNvSpPr txBox="1"/>
          <p:nvPr/>
        </p:nvSpPr>
        <p:spPr>
          <a:xfrm>
            <a:off x="5480300" y="3493175"/>
            <a:ext cx="191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Montserrat"/>
                <a:ea typeface="Montserrat"/>
                <a:cs typeface="Montserrat"/>
                <a:sym typeface="Montserrat"/>
              </a:rPr>
              <a:t>Output Class</a:t>
            </a:r>
            <a:endParaRPr sz="16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12" name="Google Shape;212;p42"/>
          <p:cNvPicPr preferRelativeResize="0"/>
          <p:nvPr/>
        </p:nvPicPr>
        <p:blipFill>
          <a:blip r:embed="rId3">
            <a:alphaModFix/>
          </a:blip>
          <a:stretch>
            <a:fillRect/>
          </a:stretch>
        </p:blipFill>
        <p:spPr>
          <a:xfrm>
            <a:off x="272275" y="719075"/>
            <a:ext cx="3966750" cy="2844075"/>
          </a:xfrm>
          <a:prstGeom prst="rect">
            <a:avLst/>
          </a:prstGeom>
          <a:noFill/>
          <a:ln>
            <a:noFill/>
          </a:ln>
        </p:spPr>
      </p:pic>
      <p:pic>
        <p:nvPicPr>
          <p:cNvPr id="213" name="Google Shape;213;p42"/>
          <p:cNvPicPr preferRelativeResize="0"/>
          <p:nvPr/>
        </p:nvPicPr>
        <p:blipFill>
          <a:blip r:embed="rId4">
            <a:alphaModFix/>
          </a:blip>
          <a:stretch>
            <a:fillRect/>
          </a:stretch>
        </p:blipFill>
        <p:spPr>
          <a:xfrm>
            <a:off x="4313750" y="1035250"/>
            <a:ext cx="4169800" cy="234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Result</a:t>
            </a:r>
            <a:endParaRPr>
              <a:solidFill>
                <a:schemeClr val="accent1"/>
              </a:solidFill>
            </a:endParaRPr>
          </a:p>
        </p:txBody>
      </p:sp>
      <p:cxnSp>
        <p:nvCxnSpPr>
          <p:cNvPr id="219" name="Google Shape;219;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20" name="Google Shape;220;p43"/>
          <p:cNvPicPr preferRelativeResize="0"/>
          <p:nvPr/>
        </p:nvPicPr>
        <p:blipFill>
          <a:blip r:embed="rId3">
            <a:alphaModFix/>
          </a:blip>
          <a:stretch>
            <a:fillRect/>
          </a:stretch>
        </p:blipFill>
        <p:spPr>
          <a:xfrm>
            <a:off x="1545375" y="1135200"/>
            <a:ext cx="5296750" cy="340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a:t>
            </a:r>
            <a:r>
              <a:rPr lang="en"/>
              <a:t>  Reference</a:t>
            </a:r>
            <a:endParaRPr>
              <a:solidFill>
                <a:schemeClr val="accent1"/>
              </a:solidFill>
            </a:endParaRPr>
          </a:p>
        </p:txBody>
      </p:sp>
      <p:sp>
        <p:nvSpPr>
          <p:cNvPr id="226" name="Google Shape;226;p44"/>
          <p:cNvSpPr txBox="1"/>
          <p:nvPr>
            <p:ph idx="1" type="body"/>
          </p:nvPr>
        </p:nvSpPr>
        <p:spPr>
          <a:xfrm>
            <a:off x="108975" y="1659275"/>
            <a:ext cx="7203000" cy="2760900"/>
          </a:xfrm>
          <a:prstGeom prst="rect">
            <a:avLst/>
          </a:prstGeom>
        </p:spPr>
        <p:txBody>
          <a:bodyPr anchorCtr="0" anchor="t" bIns="91425" lIns="91425" spcFirstLastPara="1" rIns="91425" wrap="square" tIns="91425">
            <a:noAutofit/>
          </a:bodyPr>
          <a:lstStyle/>
          <a:p>
            <a:pPr indent="0" lvl="0" marL="0" rtl="0" algn="l">
              <a:lnSpc>
                <a:spcPct val="153418"/>
              </a:lnSpc>
              <a:spcBef>
                <a:spcPts val="0"/>
              </a:spcBef>
              <a:spcAft>
                <a:spcPts val="0"/>
              </a:spcAft>
              <a:buNone/>
            </a:pPr>
            <a:r>
              <a:rPr lang="en" sz="1500" u="sng">
                <a:solidFill>
                  <a:schemeClr val="hlink"/>
                </a:solidFill>
                <a:latin typeface="Arial"/>
                <a:ea typeface="Arial"/>
                <a:cs typeface="Arial"/>
                <a:sym typeface="Arial"/>
                <a:hlinkClick r:id="rId3"/>
              </a:rPr>
              <a:t>https://www.sciencedirect.com/science/article/pii/S187705091632587X</a:t>
            </a:r>
            <a:endParaRPr sz="1500">
              <a:latin typeface="Arial"/>
              <a:ea typeface="Arial"/>
              <a:cs typeface="Arial"/>
              <a:sym typeface="Arial"/>
            </a:endParaRPr>
          </a:p>
          <a:p>
            <a:pPr indent="0" lvl="0" marL="0" rtl="0" algn="l">
              <a:spcBef>
                <a:spcPts val="0"/>
              </a:spcBef>
              <a:spcAft>
                <a:spcPts val="0"/>
              </a:spcAft>
              <a:buNone/>
            </a:pPr>
            <a:r>
              <a:rPr lang="en" sz="1500" u="sng">
                <a:solidFill>
                  <a:schemeClr val="hlink"/>
                </a:solidFill>
                <a:latin typeface="Arial"/>
                <a:ea typeface="Arial"/>
                <a:cs typeface="Arial"/>
                <a:sym typeface="Arial"/>
                <a:hlinkClick r:id="rId4"/>
              </a:rPr>
              <a:t>https://www.researchgate.net/publication/319535615_Medical_Image_Analysis_using_Convolutional_Neural_Networks_A_Review</a:t>
            </a:r>
            <a:endParaRPr sz="1500">
              <a:latin typeface="Arial"/>
              <a:ea typeface="Arial"/>
              <a:cs typeface="Arial"/>
              <a:sym typeface="Arial"/>
            </a:endParaRPr>
          </a:p>
          <a:p>
            <a:pPr indent="0" lvl="0" marL="0" rtl="0" algn="l">
              <a:spcBef>
                <a:spcPts val="1600"/>
              </a:spcBef>
              <a:spcAft>
                <a:spcPts val="0"/>
              </a:spcAft>
              <a:buNone/>
            </a:pPr>
            <a:r>
              <a:rPr lang="en" sz="1500" u="sng">
                <a:solidFill>
                  <a:schemeClr val="hlink"/>
                </a:solidFill>
                <a:latin typeface="Arial"/>
                <a:ea typeface="Arial"/>
                <a:cs typeface="Arial"/>
                <a:sym typeface="Arial"/>
                <a:hlinkClick r:id="rId5"/>
              </a:rPr>
              <a:t>https://link.springer.com/article/10.1007/s10916-018-1088-1</a:t>
            </a:r>
            <a:r>
              <a:rPr lang="en" sz="1500">
                <a:latin typeface="Arial"/>
                <a:ea typeface="Arial"/>
                <a:cs typeface="Arial"/>
                <a:sym typeface="Arial"/>
              </a:rPr>
              <a:t> </a:t>
            </a:r>
            <a:endParaRPr sz="1500">
              <a:latin typeface="Arial"/>
              <a:ea typeface="Arial"/>
              <a:cs typeface="Arial"/>
              <a:sym typeface="Arial"/>
            </a:endParaRPr>
          </a:p>
          <a:p>
            <a:pPr indent="0" lvl="0" marL="0" rtl="0" algn="l">
              <a:spcBef>
                <a:spcPts val="1600"/>
              </a:spcBef>
              <a:spcAft>
                <a:spcPts val="0"/>
              </a:spcAft>
              <a:buNone/>
            </a:pPr>
            <a:r>
              <a:rPr lang="en" sz="1500" u="sng">
                <a:solidFill>
                  <a:schemeClr val="hlink"/>
                </a:solidFill>
                <a:latin typeface="Arial"/>
                <a:ea typeface="Arial"/>
                <a:cs typeface="Arial"/>
                <a:sym typeface="Arial"/>
                <a:hlinkClick r:id="rId6"/>
              </a:rPr>
              <a:t>https://www.kaggle.com/datasets/aryashah2k/breast-ultrasound-images-dataset</a:t>
            </a:r>
            <a:endParaRPr sz="1500">
              <a:latin typeface="Arial"/>
              <a:ea typeface="Arial"/>
              <a:cs typeface="Arial"/>
              <a:sym typeface="Arial"/>
            </a:endParaRPr>
          </a:p>
          <a:p>
            <a:pPr indent="0" lvl="0" marL="0" rtl="0" algn="l">
              <a:spcBef>
                <a:spcPts val="1600"/>
              </a:spcBef>
              <a:spcAft>
                <a:spcPts val="0"/>
              </a:spcAft>
              <a:buNone/>
            </a:pPr>
            <a:r>
              <a:t/>
            </a:r>
            <a:endParaRPr sz="1500">
              <a:latin typeface="Arial"/>
              <a:ea typeface="Arial"/>
              <a:cs typeface="Arial"/>
              <a:sym typeface="Arial"/>
            </a:endParaRPr>
          </a:p>
          <a:p>
            <a:pPr indent="0" lvl="0" marL="0" rtl="0" algn="l">
              <a:spcBef>
                <a:spcPts val="1600"/>
              </a:spcBef>
              <a:spcAft>
                <a:spcPts val="1600"/>
              </a:spcAft>
              <a:buNone/>
            </a:pPr>
            <a:r>
              <a:t/>
            </a:r>
            <a:endParaRPr sz="1500">
              <a:latin typeface="Arial"/>
              <a:ea typeface="Arial"/>
              <a:cs typeface="Arial"/>
              <a:sym typeface="Arial"/>
            </a:endParaRPr>
          </a:p>
        </p:txBody>
      </p:sp>
      <p:cxnSp>
        <p:nvCxnSpPr>
          <p:cNvPr id="227" name="Google Shape;227;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